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64"/>
  </p:notesMasterIdLst>
  <p:sldIdLst>
    <p:sldId id="313" r:id="rId4"/>
    <p:sldId id="259" r:id="rId5"/>
    <p:sldId id="367" r:id="rId6"/>
    <p:sldId id="362" r:id="rId7"/>
    <p:sldId id="363" r:id="rId8"/>
    <p:sldId id="370" r:id="rId9"/>
    <p:sldId id="371" r:id="rId10"/>
    <p:sldId id="373" r:id="rId11"/>
    <p:sldId id="372" r:id="rId12"/>
    <p:sldId id="376" r:id="rId13"/>
    <p:sldId id="378" r:id="rId14"/>
    <p:sldId id="377" r:id="rId15"/>
    <p:sldId id="375" r:id="rId16"/>
    <p:sldId id="296" r:id="rId17"/>
    <p:sldId id="379" r:id="rId18"/>
    <p:sldId id="380" r:id="rId19"/>
    <p:sldId id="381" r:id="rId20"/>
    <p:sldId id="382" r:id="rId21"/>
    <p:sldId id="298" r:id="rId22"/>
    <p:sldId id="299" r:id="rId23"/>
    <p:sldId id="300" r:id="rId24"/>
    <p:sldId id="302" r:id="rId25"/>
    <p:sldId id="303" r:id="rId26"/>
    <p:sldId id="384" r:id="rId27"/>
    <p:sldId id="385" r:id="rId28"/>
    <p:sldId id="305" r:id="rId29"/>
    <p:sldId id="358" r:id="rId30"/>
    <p:sldId id="307" r:id="rId31"/>
    <p:sldId id="308" r:id="rId32"/>
    <p:sldId id="309" r:id="rId33"/>
    <p:sldId id="310" r:id="rId34"/>
    <p:sldId id="314" r:id="rId35"/>
    <p:sldId id="383" r:id="rId36"/>
    <p:sldId id="312" r:id="rId37"/>
    <p:sldId id="359" r:id="rId38"/>
    <p:sldId id="386" r:id="rId39"/>
    <p:sldId id="360" r:id="rId40"/>
    <p:sldId id="389" r:id="rId41"/>
    <p:sldId id="387" r:id="rId42"/>
    <p:sldId id="388" r:id="rId43"/>
    <p:sldId id="393" r:id="rId44"/>
    <p:sldId id="390" r:id="rId45"/>
    <p:sldId id="366" r:id="rId46"/>
    <p:sldId id="328" r:id="rId47"/>
    <p:sldId id="340" r:id="rId48"/>
    <p:sldId id="341" r:id="rId49"/>
    <p:sldId id="342" r:id="rId50"/>
    <p:sldId id="345" r:id="rId51"/>
    <p:sldId id="347" r:id="rId52"/>
    <p:sldId id="349" r:id="rId53"/>
    <p:sldId id="351" r:id="rId54"/>
    <p:sldId id="352" r:id="rId55"/>
    <p:sldId id="353" r:id="rId56"/>
    <p:sldId id="391" r:id="rId57"/>
    <p:sldId id="394" r:id="rId58"/>
    <p:sldId id="364" r:id="rId59"/>
    <p:sldId id="514" r:id="rId60"/>
    <p:sldId id="368" r:id="rId61"/>
    <p:sldId id="369" r:id="rId62"/>
    <p:sldId id="294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BC"/>
    <a:srgbClr val="0000FF"/>
    <a:srgbClr val="528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092" autoAdjust="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BAEB5-955B-4F9F-948C-519A9CBF4063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D6B5E-A70E-4EB2-840A-6BA8CAC0CF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23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 on server-side thus making communication between client and server will happen in same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D6B5E-A70E-4EB2-840A-6BA8CAC0CF1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84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By compiling the JavaScript source code to native machine code before the execution, it allows for building scalable and performant web apps.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V8 the thing that converts JavaScript to machine code, is written in C++.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Node is written in C++.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I'm trying to learn Node JS, is about JavaScript.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I'm writing Node, I'm writing JavaScript.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write in JavaScript when we write Node programming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Node itself, is written in C++,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reason why Node is a C++ programming, is written in that programming language, is because V8 the JavaScript engine is written in C++.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V8 the thing that converts JavaScript to machine code, is written in C++.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so Node, which adds onto it, is also written in C++.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D6B5E-A70E-4EB2-840A-6BA8CAC0CF1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1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D6B5E-A70E-4EB2-840A-6BA8CAC0CF1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D6B5E-A70E-4EB2-840A-6BA8CAC0CF1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D6B5E-A70E-4EB2-840A-6BA8CAC0CF1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7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51B7C-939F-4CBD-8387-44B93C154F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70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51B7C-939F-4CBD-8387-44B93C154F7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64654"/>
            <a:ext cx="2895600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83623" y="6364654"/>
            <a:ext cx="2133600" cy="365125"/>
          </a:xfrm>
        </p:spPr>
        <p:txBody>
          <a:bodyPr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fld id="{29E270EF-DC70-1C42-943C-79D494D2C8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0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64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9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42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874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9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16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88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19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85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969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23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43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71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08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49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365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880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060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7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232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097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59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46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5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9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0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9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6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2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5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8033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fld id="{29E270EF-DC70-1C42-943C-79D494D2C8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483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fld id="{5FAD8A63-AB99-094D-874B-7C64303320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6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007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57602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tx1"/>
                </a:solidFill>
              </a:defRPr>
            </a:lvl1pPr>
          </a:lstStyle>
          <a:p>
            <a:fld id="{5FAD8A63-AB99-094D-874B-7C64303320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9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Helvetic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github.com/nodejs/nod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nodejs/ref_modules.asp" TargetMode="Externa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pmjs.com/" TargetMode="Externa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slide" Target="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xpressjs.com/en/guide/routing.html" TargetMode="Externa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" TargetMode="External"/><Relationship Id="rId2" Type="http://schemas.openxmlformats.org/officeDocument/2006/relationships/hyperlink" Target="https://www.mongodb.com/" TargetMode="Externa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" TargetMode="Externa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com/" TargetMode="Externa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7" Type="http://schemas.openxmlformats.org/officeDocument/2006/relationships/hyperlink" Target="https://www.youtube.com/watch?v=0vPt7GI-2kc" TargetMode="External"/><Relationship Id="rId2" Type="http://schemas.openxmlformats.org/officeDocument/2006/relationships/hyperlink" Target="https://www.w3schools.com/nodejs/default.asp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mongodb.com/" TargetMode="External"/><Relationship Id="rId5" Type="http://schemas.openxmlformats.org/officeDocument/2006/relationships/hyperlink" Target="https://www.tutorialspoint.com/nodejs/nodejs_introduction.htm" TargetMode="External"/><Relationship Id="rId4" Type="http://schemas.openxmlformats.org/officeDocument/2006/relationships/hyperlink" Target="https://nodeschool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ed.com/jobtrends/q-MEAN-stack-q-LAMP-stack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ctoverse.github.com/2017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5-reasons-to-choose-meanjs-stack-when-building-you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2403629"/>
            <a:ext cx="58293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Web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525" y="3663260"/>
            <a:ext cx="5314950" cy="94606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7300" dirty="0">
                <a:latin typeface="Cambria" panose="02040503050406030204" pitchFamily="18" charset="0"/>
              </a:rPr>
              <a:t>MEAN</a:t>
            </a:r>
          </a:p>
          <a:p>
            <a:r>
              <a:rPr lang="en-US" sz="3800" dirty="0">
                <a:latin typeface="Cambria"/>
              </a:rPr>
              <a:t>(</a:t>
            </a:r>
            <a:r>
              <a:rPr lang="en-US" sz="2900" dirty="0">
                <a:latin typeface="Cambria"/>
              </a:rPr>
              <a:t>MongoDB, Express.js, Angular and Node.js)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45560E-A9BD-43C9-8000-C82D3946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70EF-DC70-1C42-943C-79D494D2C8C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57AA8-8A4C-4840-B435-C8623C0FD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9" y="1695297"/>
            <a:ext cx="1901111" cy="1164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69C9A-F7BD-4ADA-B048-87235A6A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87" y="4410677"/>
            <a:ext cx="2851967" cy="77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62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51220-BBE4-4267-9F48-B2577962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Node.js?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00B5-87AD-454D-8393-1F4D30422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Created 2009</a:t>
            </a:r>
          </a:p>
          <a:p>
            <a:r>
              <a:rPr lang="en-US" dirty="0"/>
              <a:t>Evented I/O for JavaScript</a:t>
            </a:r>
          </a:p>
          <a:p>
            <a:r>
              <a:rPr lang="en-US" dirty="0"/>
              <a:t>Server-Side JavaScript</a:t>
            </a:r>
          </a:p>
          <a:p>
            <a:r>
              <a:rPr lang="en-US" dirty="0"/>
              <a:t>Runs on Google's V8 JavaScript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A497A-2F0D-46F5-8561-96FFB92D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84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5E04-CF82-4CAD-85DF-05794698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Evented I/O for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C1320-385F-434D-9BEE-2F2753628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426777"/>
          </a:xfrm>
        </p:spPr>
        <p:txBody>
          <a:bodyPr>
            <a:normAutofit/>
          </a:bodyPr>
          <a:lstStyle/>
          <a:p>
            <a:r>
              <a:rPr lang="en-US" dirty="0"/>
              <a:t>Servers normally thread based but Node.js is "Event" based</a:t>
            </a:r>
          </a:p>
          <a:p>
            <a:r>
              <a:rPr lang="en-US" dirty="0"/>
              <a:t>Node.js serves each request in an Evented loop that can handle simultaneous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50EF2-B851-4A6E-BB7E-23D160C2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C:\Grewe\Classes\CS6320\Mat\NodeJS\NodeJS2.png">
            <a:extLst>
              <a:ext uri="{FF2B5EF4-FFF2-40B4-BE49-F238E27FC236}">
                <a16:creationId xmlns:a16="http://schemas.microsoft.com/office/drawing/2014/main" id="{9C7648A4-43D4-45A7-911E-5C03C5BD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5460"/>
            <a:ext cx="7315200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36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456A-64AB-4C7D-B254-4FBE02E54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Server-Side JavaScript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04ED1-A96F-4115-801E-C25242FC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E83DC-0D73-402F-9323-CA083A8F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46" y="1888542"/>
            <a:ext cx="6182709" cy="1900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A50A78-1DDA-4016-A926-A769E9F67289}"/>
              </a:ext>
            </a:extLst>
          </p:cNvPr>
          <p:cNvSpPr/>
          <p:nvPr/>
        </p:nvSpPr>
        <p:spPr>
          <a:xfrm>
            <a:off x="585952" y="1469477"/>
            <a:ext cx="2028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Without Node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3E98F-E114-418E-A05E-05AF2BCCF534}"/>
              </a:ext>
            </a:extLst>
          </p:cNvPr>
          <p:cNvSpPr/>
          <p:nvPr/>
        </p:nvSpPr>
        <p:spPr>
          <a:xfrm>
            <a:off x="585952" y="3977134"/>
            <a:ext cx="1625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With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Node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E6B12D-8C51-46AC-9D75-0604D0941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46" y="4368200"/>
            <a:ext cx="6182709" cy="194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42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3853-0624-4E7B-90FD-7F70A713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Google's V8 JavaScript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12020-C2F0-4A85-9DB5-7CE0BC50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9DC81-5940-4A31-BF0B-C051F9AB8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35" y="1417638"/>
            <a:ext cx="6889531" cy="4323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FD9FB9-F38F-4E90-8EB7-B4959B6ECD88}"/>
              </a:ext>
            </a:extLst>
          </p:cNvPr>
          <p:cNvSpPr/>
          <p:nvPr/>
        </p:nvSpPr>
        <p:spPr>
          <a:xfrm>
            <a:off x="370367" y="6150656"/>
            <a:ext cx="3507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https://github.com/nodejs/node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036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Why Node.js?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sz="2400" dirty="0"/>
              <a:t>Asynchronous and Event Driven</a:t>
            </a:r>
          </a:p>
          <a:p>
            <a:pPr marL="0" indent="0">
              <a:buNone/>
            </a:pPr>
            <a:r>
              <a:rPr lang="en-US" sz="2400" dirty="0"/>
              <a:t>	non – blocking</a:t>
            </a:r>
            <a:r>
              <a:rPr lang="en-US" dirty="0"/>
              <a:t> </a:t>
            </a:r>
            <a:r>
              <a:rPr lang="en-US" sz="2400" dirty="0"/>
              <a:t>calls &amp; use of callbacks</a:t>
            </a:r>
          </a:p>
          <a:p>
            <a:r>
              <a:rPr lang="en-US" sz="2400" dirty="0"/>
              <a:t>Very Fast</a:t>
            </a:r>
          </a:p>
          <a:p>
            <a:pPr marL="0" indent="0">
              <a:buNone/>
            </a:pPr>
            <a:r>
              <a:rPr lang="en-US" sz="2400" dirty="0"/>
              <a:t>	built on Google Chrome's V8 JavaScript Engine</a:t>
            </a:r>
          </a:p>
          <a:p>
            <a:r>
              <a:rPr lang="en-US" sz="2400" dirty="0"/>
              <a:t>Single threaded</a:t>
            </a:r>
          </a:p>
          <a:p>
            <a:pPr marL="0" indent="0">
              <a:buNone/>
            </a:pPr>
            <a:r>
              <a:rPr lang="en-US" sz="2400" dirty="0"/>
              <a:t>	event looping</a:t>
            </a:r>
          </a:p>
          <a:p>
            <a:r>
              <a:rPr lang="en-US" sz="2400" dirty="0"/>
              <a:t>Highly Scalable</a:t>
            </a:r>
          </a:p>
          <a:p>
            <a:pPr marL="400050" lvl="1" indent="0">
              <a:buNone/>
            </a:pPr>
            <a:r>
              <a:rPr lang="en-US" sz="2400" dirty="0"/>
              <a:t>provides service to a larger number of requests than traditional servers like Apache HTTP Server</a:t>
            </a:r>
          </a:p>
          <a:p>
            <a:pPr>
              <a:buChar char="•"/>
            </a:pPr>
            <a:r>
              <a:rPr lang="en-US" sz="2400" dirty="0"/>
              <a:t>No Buffering</a:t>
            </a:r>
            <a:endParaRPr dirty="0"/>
          </a:p>
          <a:p>
            <a:pPr marL="0" indent="0">
              <a:buNone/>
            </a:pPr>
            <a:r>
              <a:rPr lang="en-US" sz="2400" dirty="0"/>
              <a:t>     outputs the data in chunks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01FB-1F70-4D60-BD19-B3454FDB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51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63CA-41AA-468E-B35F-AA3FFB0ED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Node.js use event-based?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0CAD8-2A33-4A59-A494-45C7D3555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webserver while processing the request will have to wait for the IO operations and thus </a:t>
            </a:r>
            <a:r>
              <a:rPr lang="en-US" dirty="0">
                <a:solidFill>
                  <a:srgbClr val="FF0000"/>
                </a:solidFill>
              </a:rPr>
              <a:t>blocking</a:t>
            </a:r>
            <a:r>
              <a:rPr lang="en-US" dirty="0"/>
              <a:t> the next request to be processed</a:t>
            </a:r>
          </a:p>
          <a:p>
            <a:r>
              <a:rPr lang="en-US" dirty="0"/>
              <a:t>Node.js process each request as events, doesn't wait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non-blocking</a:t>
            </a:r>
            <a:r>
              <a:rPr lang="en-US" dirty="0"/>
              <a:t>) for the IO operation to complete</a:t>
            </a:r>
          </a:p>
          <a:p>
            <a:r>
              <a:rPr lang="en-US" dirty="0"/>
              <a:t>It can handle other request at the same time</a:t>
            </a:r>
          </a:p>
          <a:p>
            <a:r>
              <a:rPr lang="en-US" dirty="0"/>
              <a:t>When the IO operation of first request is completed it will call-back the server to complete the request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58EF5-6997-4FC4-989E-495465E85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8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C0AC3-AA4B-4E5C-9D35-CD3272B7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vs Non-Blocking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B7AC-2A2F-43CC-90C4-5419D3C1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30B97-27A9-4C88-995B-925D35E5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79" y="1869922"/>
            <a:ext cx="6813043" cy="41178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7E004C-193B-46CA-92E4-F8B03B2603FF}"/>
              </a:ext>
            </a:extLst>
          </p:cNvPr>
          <p:cNvSpPr/>
          <p:nvPr/>
        </p:nvSpPr>
        <p:spPr>
          <a:xfrm>
            <a:off x="726302" y="1368952"/>
            <a:ext cx="592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Read data from file and show data</a:t>
            </a:r>
          </a:p>
        </p:txBody>
      </p:sp>
    </p:spTree>
    <p:extLst>
      <p:ext uri="{BB962C8B-B14F-4D97-AF65-F5344CB8AC3E}">
        <p14:creationId xmlns:p14="http://schemas.microsoft.com/office/powerpoint/2010/main" val="1756053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FC56-5587-42B3-9965-BC914ED8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Blocking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2165-AA3E-4F87-BC21-2412329C6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data from file</a:t>
            </a:r>
          </a:p>
          <a:p>
            <a:r>
              <a:rPr lang="en-US" dirty="0"/>
              <a:t>Show data</a:t>
            </a:r>
          </a:p>
          <a:p>
            <a:r>
              <a:rPr lang="en-US" dirty="0"/>
              <a:t>Do other tasks</a:t>
            </a:r>
          </a:p>
          <a:p>
            <a:pPr marL="0" indent="0">
              <a:buNone/>
            </a:pPr>
            <a:endParaRPr lang="en-US" dirty="0"/>
          </a:p>
          <a:p>
            <a:pPr marL="300038" lvl="1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var data =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fs.readFileSync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("test.txt");</a:t>
            </a:r>
          </a:p>
          <a:p>
            <a:pPr marL="300038" lvl="1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console.log(data);</a:t>
            </a:r>
          </a:p>
          <a:p>
            <a:pPr marL="300038" lvl="1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console.log("Do other tasks");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2ADD-B014-43C3-ADF5-E8F74C6E8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2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FC56-5587-42B3-9965-BC914ED8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Non-Blocking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2165-AA3E-4F87-BC21-2412329C6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data from file	</a:t>
            </a:r>
          </a:p>
          <a:p>
            <a:pPr marL="0" indent="0">
              <a:buNone/>
            </a:pPr>
            <a:r>
              <a:rPr lang="en-US" dirty="0"/>
              <a:t>				</a:t>
            </a:r>
            <a:r>
              <a:rPr lang="en-US" sz="2000" dirty="0"/>
              <a:t>When read data completed, show data</a:t>
            </a:r>
          </a:p>
          <a:p>
            <a:r>
              <a:rPr lang="en-US" dirty="0"/>
              <a:t>Do other tasks</a:t>
            </a:r>
          </a:p>
          <a:p>
            <a:endParaRPr lang="en-US" dirty="0"/>
          </a:p>
          <a:p>
            <a:pPr marL="300038" lvl="1" indent="0">
              <a:buNone/>
            </a:pP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</a:rPr>
              <a:t>fs.readFile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</a:rPr>
              <a:t>("test.txt", function(err, data) {</a:t>
            </a:r>
          </a:p>
          <a:p>
            <a:pPr marL="300038" lvl="1" indent="0">
              <a:buNone/>
            </a:pPr>
            <a:r>
              <a:rPr lang="en-US" sz="2700" dirty="0">
                <a:solidFill>
                  <a:schemeClr val="accent6">
                    <a:lumMod val="75000"/>
                  </a:schemeClr>
                </a:solidFill>
              </a:rPr>
              <a:t>console.log(data);</a:t>
            </a:r>
          </a:p>
          <a:p>
            <a:pPr marL="300038" lvl="1" indent="0">
              <a:buNone/>
            </a:pPr>
            <a:r>
              <a:rPr lang="en-US" sz="2700" dirty="0">
                <a:solidFill>
                  <a:schemeClr val="accent6">
                    <a:lumMod val="75000"/>
                  </a:schemeClr>
                </a:solidFill>
              </a:rPr>
              <a:t>});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22ADD-B014-43C3-ADF5-E8F74C6E8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2A77E29-6778-4298-A412-4FEB5A88E1CE}"/>
              </a:ext>
            </a:extLst>
          </p:cNvPr>
          <p:cNvSpPr/>
          <p:nvPr/>
        </p:nvSpPr>
        <p:spPr>
          <a:xfrm>
            <a:off x="6223818" y="846138"/>
            <a:ext cx="1612491" cy="1143000"/>
          </a:xfrm>
          <a:prstGeom prst="wedgeEllipseCallout">
            <a:avLst>
              <a:gd name="adj1" fmla="val -51631"/>
              <a:gd name="adj2" fmla="val 68215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1794831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What Can Node.js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Node.js can generate dynamic page content</a:t>
            </a:r>
          </a:p>
          <a:p>
            <a:r>
              <a:rPr lang="en-US" sz="2400" dirty="0"/>
              <a:t>Node.js can create, open, read from, write to, delete, and close files on the server</a:t>
            </a:r>
          </a:p>
          <a:p>
            <a:r>
              <a:rPr lang="en-US" sz="2400" dirty="0"/>
              <a:t>Node.js can collect form data</a:t>
            </a:r>
          </a:p>
          <a:p>
            <a:r>
              <a:rPr lang="en-US" sz="2400" dirty="0"/>
              <a:t>Node.js can add, delete, modify data in your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15E72-82EB-4A76-9099-610BDE9D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D29A-A531-4BA1-AC2A-2C8512DE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06E45-A47A-4D0F-BA8E-BD1F9AEDA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MEAN </a:t>
            </a:r>
          </a:p>
          <a:p>
            <a:r>
              <a:rPr lang="en-US" sz="2800" dirty="0"/>
              <a:t>Node.js</a:t>
            </a:r>
          </a:p>
          <a:p>
            <a:r>
              <a:rPr lang="en-US" sz="2800" dirty="0"/>
              <a:t>Node.js modules</a:t>
            </a:r>
          </a:p>
          <a:p>
            <a:r>
              <a:rPr lang="en-US" sz="2800" dirty="0"/>
              <a:t>Node.js packages</a:t>
            </a:r>
          </a:p>
          <a:p>
            <a:r>
              <a:rPr lang="en-US" sz="2800" dirty="0"/>
              <a:t>Express Framework</a:t>
            </a:r>
          </a:p>
          <a:p>
            <a:r>
              <a:rPr lang="en-US" sz="2800" dirty="0"/>
              <a:t>MongoDB</a:t>
            </a:r>
          </a:p>
          <a:p>
            <a:r>
              <a:rPr lang="en-US" sz="2800" dirty="0"/>
              <a:t>MongoDB CRUD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19E9A-5B38-4F76-8167-295A92B6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90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Where to Use Node.js?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I/O bound Applications</a:t>
            </a:r>
          </a:p>
          <a:p>
            <a:r>
              <a:rPr lang="en-US" sz="2400" dirty="0"/>
              <a:t>Data Streaming Applications</a:t>
            </a:r>
          </a:p>
          <a:p>
            <a:r>
              <a:rPr lang="en-US" sz="2400" dirty="0"/>
              <a:t>Data Intensive Real-time Applications (DIRT)</a:t>
            </a:r>
          </a:p>
          <a:p>
            <a:r>
              <a:rPr lang="en-US" sz="2400" dirty="0"/>
              <a:t>JSON APIs based Applications</a:t>
            </a:r>
          </a:p>
          <a:p>
            <a:r>
              <a:rPr lang="en-US" sz="2400" dirty="0"/>
              <a:t>Single Page Applications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8A3F1-1910-4AA3-BFFD-D37D8585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67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Node.js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Install Node JS from </a:t>
            </a:r>
            <a:r>
              <a:rPr lang="en-US" sz="2400" dirty="0">
                <a:hlinkClick r:id="rId2"/>
              </a:rPr>
              <a:t>https://nodejs.org/en/</a:t>
            </a:r>
            <a:endParaRPr lang="en-US" sz="2400" dirty="0"/>
          </a:p>
          <a:p>
            <a:r>
              <a:rPr lang="en-US" sz="2400" dirty="0"/>
              <a:t>Refer the Installation PPT</a:t>
            </a:r>
          </a:p>
          <a:p>
            <a:endParaRPr lang="en-US" sz="2400" dirty="0"/>
          </a:p>
          <a:p>
            <a:r>
              <a:rPr lang="en-US" sz="2400" dirty="0"/>
              <a:t>Check the installation with following commands</a:t>
            </a:r>
          </a:p>
          <a:p>
            <a:pPr marL="800100" lvl="2" indent="0">
              <a:buNone/>
            </a:pPr>
            <a:r>
              <a:rPr lang="en-US" b="1" dirty="0"/>
              <a:t>&gt;node –v</a:t>
            </a:r>
          </a:p>
          <a:p>
            <a:pPr marL="800100" lvl="2" indent="0">
              <a:buNone/>
            </a:pPr>
            <a:r>
              <a:rPr lang="en-US" b="1" dirty="0"/>
              <a:t>&gt;npm –v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06E93-00B5-43BC-AF91-D32A9E8D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5A774-8572-4A96-9B29-C38736134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221" y="4089605"/>
            <a:ext cx="3905559" cy="1599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0565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Start with Node.js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Three Components of  Node.js 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Import required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Modules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(to load necessary modules)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Create Server  (to handle client's requests similar to Apache HTTP Server)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Read request and return response (request comes from browser and response returns to same browser)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Running the Node.js application from command prompt</a:t>
            </a:r>
          </a:p>
          <a:p>
            <a:pPr marL="800100" lvl="2" indent="0">
              <a:buNone/>
            </a:pPr>
            <a:r>
              <a:rPr lang="en-US" b="1" dirty="0"/>
              <a:t>&gt;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node &lt;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name_of_js_file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(example.js)&gt;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7C69C-178F-40C7-BF36-7392BEF3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Node.js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Node.js Module is a set of functions you want to include in your application</a:t>
            </a:r>
          </a:p>
          <a:p>
            <a:r>
              <a:rPr lang="en-US" sz="2400" dirty="0"/>
              <a:t>Node.js has a set of </a:t>
            </a:r>
            <a:r>
              <a:rPr lang="en-US" sz="2400" dirty="0">
                <a:hlinkClick r:id="rId2"/>
              </a:rPr>
              <a:t>built-in modules</a:t>
            </a:r>
            <a:r>
              <a:rPr lang="en-US" sz="2400" dirty="0"/>
              <a:t> which you can use without any further installation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Users can create their own modules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 include a module, use 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require() </a:t>
            </a:r>
            <a:r>
              <a:rPr lang="en-US" sz="2400" dirty="0"/>
              <a:t>function with the name of the module:</a:t>
            </a:r>
          </a:p>
          <a:p>
            <a:pPr marL="800100" lvl="2" indent="0">
              <a:buNone/>
            </a:pPr>
            <a:endParaRPr lang="en-US" i="1" dirty="0">
              <a:solidFill>
                <a:srgbClr val="00B050"/>
              </a:solidFill>
            </a:endParaRPr>
          </a:p>
          <a:p>
            <a:pPr marL="800100" lvl="2" indent="0">
              <a:buNone/>
            </a:pPr>
            <a:r>
              <a:rPr lang="en-US" i="1" dirty="0">
                <a:solidFill>
                  <a:srgbClr val="00B050"/>
                </a:solidFill>
              </a:rPr>
              <a:t>Syntax: var http = require(‘&lt;required module&gt;');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F1ADC-92EA-4281-9854-B31F8CBE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8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A Few built-in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HTTP Module</a:t>
            </a:r>
          </a:p>
          <a:p>
            <a:r>
              <a:rPr lang="en-US" sz="2400" dirty="0"/>
              <a:t>URL Module</a:t>
            </a:r>
          </a:p>
          <a:p>
            <a:r>
              <a:rPr lang="en-US" sz="2400" dirty="0"/>
              <a:t>Events Module</a:t>
            </a:r>
          </a:p>
          <a:p>
            <a:r>
              <a:rPr lang="en-US" sz="2400" dirty="0"/>
              <a:t>File System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ABBC0-B1FE-4173-80B2-EBD1075B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41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36C2F9EA-2ED5-41BC-B0FB-10FDF218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400" dirty="0"/>
              <a:t>Hello World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BAF9-1439-4F52-A4A2-DB185EAB929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Create file index.js with the following code:</a:t>
            </a:r>
          </a:p>
          <a:p>
            <a:pPr marL="600075" lvl="2" indent="0">
              <a:buNone/>
              <a:defRPr/>
            </a:pP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</a:rPr>
              <a:t>http.createServer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(function (request, response) {</a:t>
            </a:r>
          </a:p>
          <a:p>
            <a:pPr marL="600075" lvl="2" indent="0">
              <a:buNone/>
              <a:defRPr/>
            </a:pPr>
            <a:r>
              <a:rPr lang="en-US" sz="2000" i="1" dirty="0">
                <a:solidFill>
                  <a:srgbClr val="00B050"/>
                </a:solidFill>
              </a:rPr>
              <a:t>      // Send the HTTP header</a:t>
            </a:r>
          </a:p>
          <a:p>
            <a:pPr marL="600075" lvl="2" indent="0">
              <a:buNone/>
              <a:defRPr/>
            </a:pPr>
            <a:r>
              <a:rPr lang="en-US" sz="2000" i="1" dirty="0">
                <a:solidFill>
                  <a:srgbClr val="00B050"/>
                </a:solidFill>
              </a:rPr>
              <a:t>      // HTTP Status: 200 : OK </a:t>
            </a:r>
          </a:p>
          <a:p>
            <a:pPr marL="600075" lvl="2" indent="0">
              <a:buNone/>
              <a:defRPr/>
            </a:pPr>
            <a:r>
              <a:rPr lang="en-US" sz="2000" i="1" dirty="0">
                <a:solidFill>
                  <a:srgbClr val="00B050"/>
                </a:solidFill>
              </a:rPr>
              <a:t>      // Content Type: text/plain</a:t>
            </a:r>
          </a:p>
          <a:p>
            <a:pPr marL="600075" lvl="2" indent="0">
              <a:buNone/>
              <a:defRPr/>
            </a:pP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      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</a:rPr>
              <a:t>response.writeHead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(200, {'Content-Type': 'text/plain'}); </a:t>
            </a:r>
          </a:p>
          <a:p>
            <a:pPr marL="600075" lvl="2" indent="0">
              <a:buNone/>
              <a:defRPr/>
            </a:pPr>
            <a:r>
              <a:rPr lang="en-US" sz="2000" i="1" dirty="0">
                <a:solidFill>
                  <a:srgbClr val="00B050"/>
                </a:solidFill>
              </a:rPr>
              <a:t>       // Send the response body as "Hello World"</a:t>
            </a:r>
          </a:p>
          <a:p>
            <a:pPr marL="600075" lvl="2" indent="0">
              <a:buNone/>
              <a:defRPr/>
            </a:pP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       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</a:rPr>
              <a:t>response.end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('Hello World\n'); }).listen(8080);</a:t>
            </a:r>
          </a:p>
          <a:p>
            <a:pPr marL="600075" lvl="2" indent="0">
              <a:buNone/>
              <a:defRPr/>
            </a:pPr>
            <a:endParaRPr lang="en-US" sz="2000" i="1" dirty="0">
              <a:solidFill>
                <a:schemeClr val="accent6">
                  <a:lumMod val="75000"/>
                </a:schemeClr>
              </a:solidFill>
            </a:endParaRPr>
          </a:p>
          <a:p>
            <a:pPr marL="600075" lvl="2" indent="0">
              <a:buNone/>
              <a:defRPr/>
            </a:pPr>
            <a:r>
              <a:rPr lang="en-US" sz="2000" i="1" dirty="0">
                <a:solidFill>
                  <a:srgbClr val="00B050"/>
                </a:solidFill>
              </a:rPr>
              <a:t>// Console will print the message</a:t>
            </a:r>
          </a:p>
          <a:p>
            <a:pPr marL="600075" lvl="2" indent="0">
              <a:buNone/>
              <a:defRPr/>
            </a:pP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 console.log('Server running at http://127.0.0.1:8080/');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HTTP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 Allows Node.js to transfer data over the Hyper Text Transfer Protocol (HTTP)</a:t>
            </a:r>
          </a:p>
          <a:p>
            <a:r>
              <a:rPr lang="en-US" sz="2400" dirty="0"/>
              <a:t>The HTTP module can create a HTTP server that listens at server ports and gives a response back to the client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8B35A-FE01-4AE8-807C-5860B5DC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81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HTTP Module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1" y="1318411"/>
            <a:ext cx="7118480" cy="42211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A960F-BA1F-4786-B19D-1A32B49F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33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URL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142" y="1383226"/>
            <a:ext cx="7052187" cy="6520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Splits up a web address into readable parts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2" y="2035277"/>
            <a:ext cx="7129324" cy="37093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F47D7-2C70-4163-A4CE-9E23B4D1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45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Events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4679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create, fire, and listen for your own events</a:t>
            </a:r>
            <a:endParaRPr lang="en-US" dirty="0"/>
          </a:p>
          <a:p>
            <a:r>
              <a:rPr lang="en-US" sz="2400" dirty="0"/>
              <a:t>In addition, all event properties and methods are an instance of an </a:t>
            </a:r>
            <a:r>
              <a:rPr lang="en-US" sz="2400" dirty="0" err="1">
                <a:solidFill>
                  <a:srgbClr val="00B050"/>
                </a:solidFill>
              </a:rPr>
              <a:t>EventEmitter</a:t>
            </a:r>
            <a:r>
              <a:rPr lang="en-US" sz="2400" dirty="0"/>
              <a:t> object</a:t>
            </a:r>
          </a:p>
          <a:p>
            <a:r>
              <a:rPr lang="en-US" sz="2400" dirty="0"/>
              <a:t>To be able to access these properties and methods, create an </a:t>
            </a:r>
            <a:r>
              <a:rPr lang="en-US" sz="2400" dirty="0" err="1">
                <a:solidFill>
                  <a:srgbClr val="00B050"/>
                </a:solidFill>
              </a:rPr>
              <a:t>EventEmitter</a:t>
            </a:r>
            <a:r>
              <a:rPr lang="en-US" sz="2400" dirty="0"/>
              <a:t> object</a:t>
            </a:r>
          </a:p>
          <a:p>
            <a:r>
              <a:rPr lang="en-US" sz="2400" dirty="0"/>
              <a:t>When the </a:t>
            </a:r>
            <a:r>
              <a:rPr lang="en-US" dirty="0" err="1">
                <a:solidFill>
                  <a:srgbClr val="00B050"/>
                </a:solidFill>
              </a:rPr>
              <a:t>EventEmitter</a:t>
            </a:r>
            <a:r>
              <a:rPr lang="en-US" sz="2400" dirty="0"/>
              <a:t> object emits an event, all the functions attached to that specific event are called </a:t>
            </a:r>
            <a:r>
              <a:rPr lang="en-US" sz="2400" i="1" dirty="0"/>
              <a:t>synchronously</a:t>
            </a:r>
            <a:endParaRPr lang="en-US" sz="2400" dirty="0"/>
          </a:p>
          <a:p>
            <a:r>
              <a:rPr lang="en-US" sz="2400" dirty="0"/>
              <a:t>Any values returned by the called listeners are ignored and will be discarded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83A60-4490-4486-A0E6-E046C968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9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D29A-A531-4BA1-AC2A-2C8512DE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Use Case-</a:t>
            </a:r>
            <a:r>
              <a:rPr lang="en-US" sz="3600" dirty="0"/>
              <a:t>Library Management System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06E45-A47A-4D0F-BA8E-BD1F9AEDA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58" y="1600202"/>
            <a:ext cx="8083485" cy="586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View books: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19E9A-5B38-4F76-8167-295A92B6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443E6-A355-44D9-A022-949A65986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6" r="8814" b="47931"/>
          <a:stretch/>
        </p:blipFill>
        <p:spPr>
          <a:xfrm>
            <a:off x="593889" y="2573135"/>
            <a:ext cx="7956222" cy="26846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3658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Events Module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084" y="1417638"/>
            <a:ext cx="7659500" cy="438713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0661A-A7E8-4BF7-9F80-089BB6FF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02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File System Module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Node.js file system module allow you to work with the file system on your computer</a:t>
            </a:r>
          </a:p>
          <a:p>
            <a:r>
              <a:rPr lang="en-US" sz="2400" dirty="0"/>
              <a:t>Common use for the File System module:</a:t>
            </a:r>
          </a:p>
          <a:p>
            <a:pPr lvl="2"/>
            <a:r>
              <a:rPr lang="en-US" dirty="0"/>
              <a:t>Read files</a:t>
            </a:r>
          </a:p>
          <a:p>
            <a:pPr lvl="2"/>
            <a:r>
              <a:rPr lang="en-US" dirty="0"/>
              <a:t>Create files</a:t>
            </a:r>
          </a:p>
          <a:p>
            <a:pPr lvl="2"/>
            <a:r>
              <a:rPr lang="en-US" dirty="0"/>
              <a:t>Update files</a:t>
            </a:r>
          </a:p>
          <a:p>
            <a:pPr lvl="2"/>
            <a:r>
              <a:rPr lang="en-US" dirty="0"/>
              <a:t>Delete files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CCEDF-E857-4091-94DD-270F139A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File System Module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70" y="1687671"/>
            <a:ext cx="7871460" cy="435102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42B4AE-C599-492D-9723-886C2E3D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03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EB5D0-F5BC-438E-AA3A-254A6B92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Node.js </a:t>
            </a:r>
            <a:r>
              <a:rPr lang="en-US" sz="3200" dirty="0"/>
              <a:t>Packages and Package Managers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EF9B-D0CD-4DF1-AE53-B7A36E5C8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Package:</a:t>
            </a:r>
            <a:r>
              <a:rPr lang="en-US" dirty="0"/>
              <a:t> CODE</a:t>
            </a:r>
          </a:p>
          <a:p>
            <a:r>
              <a:rPr lang="en-US" dirty="0"/>
              <a:t>And it's managed and maintained with a package management system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Package Management System: </a:t>
            </a:r>
            <a:r>
              <a:rPr lang="en-US" dirty="0"/>
              <a:t>It is a software that automates installing and updating packages</a:t>
            </a:r>
          </a:p>
          <a:p>
            <a:r>
              <a:rPr lang="en-US" dirty="0"/>
              <a:t>It deals with what versions you have or need, and manages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A2B85-53BB-45F1-8A71-E7075BE2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851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NPM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NPM is a package manager for Node.js modules</a:t>
            </a:r>
          </a:p>
          <a:p>
            <a:r>
              <a:rPr lang="en-US" sz="2400" dirty="0">
                <a:hlinkClick r:id="rId2"/>
              </a:rPr>
              <a:t>www.npmjs.com</a:t>
            </a:r>
            <a:r>
              <a:rPr lang="en-US" sz="2400" dirty="0"/>
              <a:t> hosts thousands of free packages to download and use</a:t>
            </a:r>
          </a:p>
          <a:p>
            <a:r>
              <a:rPr lang="en-US" sz="2400" dirty="0"/>
              <a:t>NPM makes it easy for JavaScript developers to share and reuse code, and it makes it easy to update the code that you're sharing</a:t>
            </a:r>
          </a:p>
          <a:p>
            <a:r>
              <a:rPr lang="en-US" sz="2400" dirty="0"/>
              <a:t>The NPM program is installed on your computer when you install Node.js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28B33-93A2-422C-8B6F-640C3B41A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73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Download the NPM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download particular package</a:t>
            </a:r>
          </a:p>
          <a:p>
            <a:pPr lvl="2"/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&lt;your project location&gt;</a:t>
            </a:r>
            <a:r>
              <a:rPr lang="en-US" sz="1800" b="1" dirty="0"/>
              <a:t>&gt;</a:t>
            </a:r>
            <a:r>
              <a:rPr lang="en-US" sz="1800" dirty="0"/>
              <a:t>npm install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&lt;package name&gt;</a:t>
            </a:r>
          </a:p>
          <a:p>
            <a:pPr lvl="2"/>
            <a:r>
              <a:rPr lang="en-US" sz="1800" dirty="0">
                <a:solidFill>
                  <a:srgbClr val="00B050"/>
                </a:solidFill>
              </a:rPr>
              <a:t>E.g.: C:\Users\Vijaya\WebLesson6&gt;npm install upper-case</a:t>
            </a:r>
          </a:p>
          <a:p>
            <a:pPr lvl="2"/>
            <a:endParaRPr lang="en-US" sz="1800" dirty="0">
              <a:solidFill>
                <a:srgbClr val="00B050"/>
              </a:solidFill>
            </a:endParaRPr>
          </a:p>
          <a:p>
            <a:pPr marL="257175" lvl="2" indent="-257175"/>
            <a:r>
              <a:rPr lang="en-US" sz="2400" dirty="0"/>
              <a:t>To download all available packages</a:t>
            </a:r>
          </a:p>
          <a:p>
            <a:pPr marL="342900" lvl="2" indent="-342900"/>
            <a:endParaRPr lang="en-US" dirty="0"/>
          </a:p>
          <a:p>
            <a:pPr lvl="2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&lt;your project location&gt;&gt;npm install</a:t>
            </a:r>
          </a:p>
          <a:p>
            <a:pPr lvl="2"/>
            <a:r>
              <a:rPr lang="en-US" sz="1800" dirty="0">
                <a:solidFill>
                  <a:srgbClr val="00B050"/>
                </a:solidFill>
              </a:rPr>
              <a:t>E.g.: C:\Users\Vijaya</a:t>
            </a:r>
            <a:r>
              <a:rPr lang="en-US" dirty="0">
                <a:solidFill>
                  <a:srgbClr val="00B050"/>
                </a:solidFill>
              </a:rPr>
              <a:t>\WebLesson6&gt;</a:t>
            </a:r>
            <a:r>
              <a:rPr lang="en-US" sz="1800" dirty="0">
                <a:solidFill>
                  <a:srgbClr val="00B050"/>
                </a:solidFill>
              </a:rPr>
              <a:t>npm install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E434C-B019-4C03-BA9B-1FEC26FE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2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3BCA-2ED5-4CE0-8691-61F984D2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package.json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551D-E091-4502-9398-5AA7ABDD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3092245" cy="452596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Project information</a:t>
            </a:r>
          </a:p>
          <a:p>
            <a:pPr lvl="1"/>
            <a:r>
              <a:rPr lang="fr-FR" dirty="0"/>
              <a:t>Name</a:t>
            </a:r>
          </a:p>
          <a:p>
            <a:pPr lvl="1"/>
            <a:r>
              <a:rPr lang="fr-FR" dirty="0"/>
              <a:t>Version</a:t>
            </a:r>
          </a:p>
          <a:p>
            <a:pPr lvl="1"/>
            <a:r>
              <a:rPr lang="fr-FR" dirty="0" err="1"/>
              <a:t>Dependencies</a:t>
            </a:r>
            <a:endParaRPr lang="fr-FR" dirty="0"/>
          </a:p>
          <a:p>
            <a:pPr lvl="1"/>
            <a:r>
              <a:rPr lang="fr-FR" dirty="0"/>
              <a:t>Licence</a:t>
            </a:r>
          </a:p>
          <a:p>
            <a:pPr lvl="1"/>
            <a:r>
              <a:rPr lang="fr-FR" dirty="0"/>
              <a:t>Main file</a:t>
            </a:r>
          </a:p>
          <a:p>
            <a:pPr lvl="1"/>
            <a:r>
              <a:rPr lang="fr-FR" dirty="0"/>
              <a:t>	Etc...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B78B8-6843-4010-BD4A-E6F6675A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BAF57-BBA5-435F-8760-752C49253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81" y="1417637"/>
            <a:ext cx="4581740" cy="45259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1677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Express Framework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613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</a:t>
            </a:r>
            <a:r>
              <a:rPr lang="en-US" sz="2400" dirty="0"/>
              <a:t>inimal and flexible Node.js web application framework for web and mobile apps</a:t>
            </a:r>
          </a:p>
          <a:p>
            <a:r>
              <a:rPr lang="en-US" sz="2400" dirty="0"/>
              <a:t>Allows to set up middlewares to respond to HTTP requests</a:t>
            </a:r>
          </a:p>
          <a:p>
            <a:r>
              <a:rPr sz="2400" dirty="0"/>
              <a:t>Defines routing using actions and </a:t>
            </a:r>
            <a:r>
              <a:rPr lang="en-US" sz="2400" dirty="0"/>
              <a:t>URLs</a:t>
            </a:r>
            <a:r>
              <a:rPr sz="2400" dirty="0"/>
              <a:t> </a:t>
            </a:r>
          </a:p>
          <a:p>
            <a:r>
              <a:rPr sz="2400" dirty="0"/>
              <a:t>Dynamically renders HTML pages based on passing</a:t>
            </a:r>
            <a:r>
              <a:rPr lang="en-US" dirty="0"/>
              <a:t> </a:t>
            </a:r>
            <a:r>
              <a:rPr sz="2400" dirty="0"/>
              <a:t>arguments 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565E5-3017-434D-B4B4-653BF918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770C293-6804-42DC-955C-940A868A28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2699601"/>
                  </p:ext>
                </p:extLst>
              </p:nvPr>
            </p:nvGraphicFramePr>
            <p:xfrm>
              <a:off x="6201696" y="4192330"/>
              <a:ext cx="2286000" cy="1714500"/>
            </p:xfrm>
            <a:graphic>
              <a:graphicData uri="http://schemas.microsoft.com/office/powerpoint/2016/slidezoom">
                <pslz:sldZm>
                  <pslz:sldZmObj sldId="370" cId="2181826125">
                    <pslz:zmPr id="{619D9C77-6459-4A54-A8B8-AE2D0DDF580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770C293-6804-42DC-955C-940A868A28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1696" y="4192330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0501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DB3E877F-125A-41F9-BAD1-AEDD8234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Express gives ease of functionality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FC129EF8-70F8-4DA8-BE15-CA0F44F2CDF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535113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/>
              <a:t>Routing</a:t>
            </a:r>
          </a:p>
          <a:p>
            <a:pPr eaLnBrk="1" hangingPunct="1"/>
            <a:r>
              <a:rPr lang="en-US" altLang="en-US" dirty="0"/>
              <a:t>Delivery of Static Files</a:t>
            </a:r>
          </a:p>
          <a:p>
            <a:pPr eaLnBrk="1" hangingPunct="1"/>
            <a:r>
              <a:rPr lang="en-US" altLang="en-US" dirty="0"/>
              <a:t>“Middleware” – some ease in development (functionality)</a:t>
            </a:r>
          </a:p>
          <a:p>
            <a:pPr eaLnBrk="1" hangingPunct="1"/>
            <a:r>
              <a:rPr lang="en-US" altLang="en-US" dirty="0"/>
              <a:t>Form Processing</a:t>
            </a:r>
          </a:p>
          <a:p>
            <a:pPr eaLnBrk="1" hangingPunct="1"/>
            <a:r>
              <a:rPr lang="en-US" altLang="en-US" dirty="0"/>
              <a:t>Simple forms of Authentication</a:t>
            </a:r>
          </a:p>
          <a:p>
            <a:pPr eaLnBrk="1" hangingPunct="1"/>
            <a:r>
              <a:rPr lang="en-US" altLang="en-US" dirty="0"/>
              <a:t>Cookies and Session Manipulation</a:t>
            </a:r>
          </a:p>
        </p:txBody>
      </p:sp>
      <p:sp>
        <p:nvSpPr>
          <p:cNvPr id="34820" name="TextBox 3">
            <a:extLst>
              <a:ext uri="{FF2B5EF4-FFF2-40B4-BE49-F238E27FC236}">
                <a16:creationId xmlns:a16="http://schemas.microsoft.com/office/drawing/2014/main" id="{205D7138-E8D5-478A-963D-FC4C988FB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653" y="4999830"/>
            <a:ext cx="7847085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 lot of this you can do in Node.js but, you may write more code to do it than</a:t>
            </a:r>
            <a:b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if you use the framework Express.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F29B-0537-4ECB-A5FB-A6AD5297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Express Framework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D705B-919D-4188-ADBA-6C36FAF9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844A9-8688-4E66-92BE-8AA1FDEE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0693" y="1437983"/>
            <a:ext cx="5742614" cy="43623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3DD999-5C66-49C8-BB7A-977CDB34D7D1}"/>
              </a:ext>
            </a:extLst>
          </p:cNvPr>
          <p:cNvSpPr/>
          <p:nvPr/>
        </p:nvSpPr>
        <p:spPr>
          <a:xfrm>
            <a:off x="457200" y="6306363"/>
            <a:ext cx="226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https://expressjs.com/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53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1843A-FF76-4881-B79A-46DADA80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070514-FBD2-475D-8306-C9523A8AA0A3}"/>
              </a:ext>
            </a:extLst>
          </p:cNvPr>
          <p:cNvSpPr txBox="1">
            <a:spLocks/>
          </p:cNvSpPr>
          <p:nvPr/>
        </p:nvSpPr>
        <p:spPr>
          <a:xfrm>
            <a:off x="530257" y="720855"/>
            <a:ext cx="8083485" cy="58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Add a new book: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AE12F8-B24C-4329-AEDC-AA1C8B6B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66" y="1363079"/>
            <a:ext cx="5762869" cy="47740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5422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E171-550F-4EAA-AF27-4E73F6663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Routes and 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8218E-0C72-4C23-88F9-95E952C3C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 refers to how an application's endpoints (URIs) respond to client requests</a:t>
            </a:r>
          </a:p>
          <a:p>
            <a:r>
              <a:rPr lang="en-US" dirty="0"/>
              <a:t>Use the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express.Router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class to create modular, mountable route handlers</a:t>
            </a:r>
          </a:p>
          <a:p>
            <a:r>
              <a:rPr lang="en-US" dirty="0"/>
              <a:t>A Router instance is a complete middleware and routing system; for this reason, it is often referred to as a "mini-app"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C541A-17F5-49CA-BF6D-A12D79B2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BF686-EBB4-4DFE-A28D-3D82BE7A511B}"/>
              </a:ext>
            </a:extLst>
          </p:cNvPr>
          <p:cNvSpPr/>
          <p:nvPr/>
        </p:nvSpPr>
        <p:spPr>
          <a:xfrm>
            <a:off x="368710" y="6334645"/>
            <a:ext cx="37283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https://expressjs.com/en/guide/routing.html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E4884-D02F-4FAA-9E9D-C6F09152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64" y="4657108"/>
            <a:ext cx="4885528" cy="10062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6395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D5973C86-BFA3-46A4-B131-BD971130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400" dirty="0"/>
              <a:t>Express – hello world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08A2-DB5F-48EB-ABC0-A66E636FD0C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7772400" cy="45720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/>
              <a:t>app.js have the code</a:t>
            </a:r>
          </a:p>
          <a:p>
            <a:pPr marL="0" indent="0" eaLnBrk="1" hangingPunct="1">
              <a:buFont typeface="Wingdings 2" panose="05020102010507070707" pitchFamily="18" charset="2"/>
              <a:buNone/>
              <a:defRPr/>
            </a:pPr>
            <a:endParaRPr lang="en-US" dirty="0"/>
          </a:p>
          <a:p>
            <a:pPr marL="549275" lvl="2" indent="0" eaLnBrk="1" hangingPunct="1">
              <a:buFont typeface="Wingdings 2" panose="05020102010507070707" pitchFamily="18" charset="2"/>
              <a:buNone/>
              <a:defRPr/>
            </a:pP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var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express = require('express')</a:t>
            </a:r>
          </a:p>
          <a:p>
            <a:pPr marL="549275" lvl="2" indent="0" eaLnBrk="1" hangingPunct="1">
              <a:buFont typeface="Wingdings 2" panose="05020102010507070707" pitchFamily="18" charset="2"/>
              <a:buNone/>
              <a:defRPr/>
            </a:pPr>
            <a:endParaRPr lang="en-US" i="1" dirty="0">
              <a:solidFill>
                <a:schemeClr val="accent6">
                  <a:lumMod val="75000"/>
                </a:schemeClr>
              </a:solidFill>
            </a:endParaRPr>
          </a:p>
          <a:p>
            <a:pPr marL="549275" lvl="2" indent="0" eaLnBrk="1" hangingPunct="1">
              <a:buFont typeface="Wingdings 2" panose="05020102010507070707" pitchFamily="18" charset="2"/>
              <a:buNone/>
              <a:defRPr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var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app = express()</a:t>
            </a:r>
          </a:p>
          <a:p>
            <a:pPr marL="549275" lvl="2" indent="0" eaLnBrk="1" hangingPunct="1">
              <a:buFont typeface="Wingdings 2" panose="05020102010507070707" pitchFamily="18" charset="2"/>
              <a:buNone/>
              <a:defRPr/>
            </a:pPr>
            <a:endParaRPr lang="en-US" i="1" dirty="0">
              <a:solidFill>
                <a:schemeClr val="accent6">
                  <a:lumMod val="75000"/>
                </a:schemeClr>
              </a:solidFill>
            </a:endParaRPr>
          </a:p>
          <a:p>
            <a:pPr marL="549275" lvl="2" indent="0" eaLnBrk="1" hangingPunct="1">
              <a:buFont typeface="Wingdings 2" panose="05020102010507070707" pitchFamily="18" charset="2"/>
              <a:buNone/>
              <a:defRPr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app.get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('/', function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req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, res) {    </a:t>
            </a:r>
          </a:p>
          <a:p>
            <a:pPr marL="549275" lvl="2" indent="0" eaLnBrk="1" hangingPunct="1">
              <a:buFont typeface="Wingdings 2" panose="05020102010507070707" pitchFamily="18" charset="2"/>
              <a:buNone/>
              <a:defRPr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     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res.send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('Hello World!')</a:t>
            </a:r>
          </a:p>
          <a:p>
            <a:pPr marL="549275" lvl="2" indent="0" eaLnBrk="1" hangingPunct="1">
              <a:buFont typeface="Wingdings 2" panose="05020102010507070707" pitchFamily="18" charset="2"/>
              <a:buNone/>
              <a:defRPr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})</a:t>
            </a:r>
          </a:p>
          <a:p>
            <a:pPr marL="549275" lvl="2" indent="0" eaLnBrk="1" hangingPunct="1">
              <a:buFont typeface="Wingdings 2" panose="05020102010507070707" pitchFamily="18" charset="2"/>
              <a:buNone/>
              <a:defRPr/>
            </a:pPr>
            <a:endParaRPr lang="en-US" i="1" dirty="0">
              <a:solidFill>
                <a:schemeClr val="accent6">
                  <a:lumMod val="75000"/>
                </a:schemeClr>
              </a:solidFill>
            </a:endParaRPr>
          </a:p>
          <a:p>
            <a:pPr marL="549275" lvl="2" indent="0" eaLnBrk="1" hangingPunct="1">
              <a:buFont typeface="Wingdings 2" panose="05020102010507070707" pitchFamily="18" charset="2"/>
              <a:buNone/>
              <a:defRPr/>
            </a:pPr>
            <a:r>
              <a:rPr lang="en-US" i="1" dirty="0" err="1">
                <a:solidFill>
                  <a:schemeClr val="accent6">
                    <a:lumMod val="75000"/>
                  </a:schemeClr>
                </a:solidFill>
              </a:rPr>
              <a:t>app.listen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(3000, function () {</a:t>
            </a:r>
          </a:p>
          <a:p>
            <a:pPr marL="549275" lvl="2" indent="0" eaLnBrk="1" hangingPunct="1">
              <a:buFont typeface="Wingdings 2" panose="05020102010507070707" pitchFamily="18" charset="2"/>
              <a:buNone/>
              <a:defRPr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          console.log('Example app listening on port 3000!')</a:t>
            </a:r>
          </a:p>
          <a:p>
            <a:pPr marL="549275" lvl="2" indent="0" eaLnBrk="1" hangingPunct="1">
              <a:buFont typeface="Wingdings 2" panose="05020102010507070707" pitchFamily="18" charset="2"/>
              <a:buNone/>
              <a:defRPr/>
            </a:pP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})</a:t>
            </a:r>
          </a:p>
        </p:txBody>
      </p:sp>
      <p:sp>
        <p:nvSpPr>
          <p:cNvPr id="38916" name="TextBox 3">
            <a:extLst>
              <a:ext uri="{FF2B5EF4-FFF2-40B4-BE49-F238E27FC236}">
                <a16:creationId xmlns:a16="http://schemas.microsoft.com/office/drawing/2014/main" id="{C0632C02-16D4-4799-A54E-F69E33A15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509" y="2310606"/>
            <a:ext cx="35647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This says requires module express</a:t>
            </a:r>
          </a:p>
        </p:txBody>
      </p:sp>
      <p:sp>
        <p:nvSpPr>
          <p:cNvPr id="38917" name="TextBox 4">
            <a:extLst>
              <a:ext uri="{FF2B5EF4-FFF2-40B4-BE49-F238E27FC236}">
                <a16:creationId xmlns:a16="http://schemas.microsoft.com/office/drawing/2014/main" id="{7DB49E33-AED0-4CEE-BC0E-348405046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567" y="2998839"/>
            <a:ext cx="4711700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ClrTx/>
              <a:buSzTx/>
              <a:buFontTx/>
              <a:buNone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latin typeface="Perpetua" panose="02020502060401020303" pitchFamily="18" charset="0"/>
              </a:defRPr>
            </a:lvl9pPr>
          </a:lstStyle>
          <a:p>
            <a:r>
              <a:rPr lang="en-US" altLang="en-US" dirty="0"/>
              <a:t>Calls function express to initialize object app</a:t>
            </a:r>
          </a:p>
        </p:txBody>
      </p:sp>
      <p:sp>
        <p:nvSpPr>
          <p:cNvPr id="38918" name="TextBox 5">
            <a:extLst>
              <a:ext uri="{FF2B5EF4-FFF2-40B4-BE49-F238E27FC236}">
                <a16:creationId xmlns:a16="http://schemas.microsoft.com/office/drawing/2014/main" id="{76E5EC7E-25D3-4C70-9AD2-D7262FA98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509" y="3672880"/>
            <a:ext cx="4496721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ClrTx/>
              <a:buSzTx/>
              <a:buFontTx/>
              <a:buNone/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latin typeface="Perpetua" panose="02020502060401020303" pitchFamily="18" charset="0"/>
              </a:defRPr>
            </a:lvl9pPr>
          </a:lstStyle>
          <a:p>
            <a:r>
              <a:rPr lang="en-US" altLang="en-US" sz="1600" dirty="0"/>
              <a:t>App object has various methods like get</a:t>
            </a:r>
            <a:br>
              <a:rPr lang="en-US" altLang="en-US" sz="1600" dirty="0"/>
            </a:br>
            <a:r>
              <a:rPr lang="en-US" altLang="en-US" sz="1600" dirty="0"/>
              <a:t>that responds to HTTP get request.</a:t>
            </a:r>
          </a:p>
          <a:p>
            <a:r>
              <a:rPr lang="en-US" altLang="en-US" sz="1600" dirty="0"/>
              <a:t>This code will call the function specified when a GET for the URI ‘/’ is invoked</a:t>
            </a:r>
          </a:p>
        </p:txBody>
      </p:sp>
      <p:sp>
        <p:nvSpPr>
          <p:cNvPr id="38919" name="TextBox 6">
            <a:extLst>
              <a:ext uri="{FF2B5EF4-FFF2-40B4-BE49-F238E27FC236}">
                <a16:creationId xmlns:a16="http://schemas.microsoft.com/office/drawing/2014/main" id="{F298D429-2BF2-4A42-8D3F-03FC10114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63" y="5743040"/>
            <a:ext cx="5002213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Sets up the HTTP server for listening port 3000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A35B-2429-4942-8600-A3345D33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Introduction to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45B1F-2B8F-43B6-8B6C-E846CCEEE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MongoDB is an open source NoSQL database using a document-oriented data model</a:t>
            </a:r>
          </a:p>
          <a:p>
            <a:r>
              <a:rPr lang="en-US" dirty="0"/>
              <a:t>This means it relies on the architecture consisting of collections and documents instead of tables and rows (as in relational databases)</a:t>
            </a:r>
          </a:p>
          <a:p>
            <a:r>
              <a:rPr lang="en-US" dirty="0"/>
              <a:t>This database is extremely scalable and can handle large volumes of data</a:t>
            </a:r>
          </a:p>
          <a:p>
            <a:r>
              <a:rPr lang="en-US" dirty="0"/>
              <a:t>MongoDB documents are similar to JSON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F8D08-A417-45C4-8E36-D42E95B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5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MongoDB with NodeJS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Node.js can be used in database applications</a:t>
            </a:r>
          </a:p>
          <a:p>
            <a:r>
              <a:rPr lang="en-US" sz="2400" dirty="0"/>
              <a:t>MongoDB can be accessed in local machine</a:t>
            </a:r>
          </a:p>
          <a:p>
            <a:r>
              <a:rPr lang="en-US" sz="2400" dirty="0"/>
              <a:t>MongoDB can be accessed in cloud through Mongo Lab</a:t>
            </a:r>
          </a:p>
          <a:p>
            <a:pPr marL="800100" lvl="2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Local: </a:t>
            </a:r>
            <a:r>
              <a:rPr lang="en-US" sz="2000" dirty="0"/>
              <a:t>Install MongoDB in local </a:t>
            </a:r>
            <a:r>
              <a:rPr lang="en-US" sz="2000" dirty="0">
                <a:hlinkClick r:id="rId2"/>
              </a:rPr>
              <a:t>https://www.mongodb.com/</a:t>
            </a:r>
            <a:endParaRPr lang="en-US" sz="2000" dirty="0"/>
          </a:p>
          <a:p>
            <a:pPr marL="800100" lvl="2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Cloud: </a:t>
            </a:r>
            <a:r>
              <a:rPr lang="en-US" sz="2000" dirty="0"/>
              <a:t>Create an account in Mongo Lab</a:t>
            </a:r>
          </a:p>
          <a:p>
            <a:r>
              <a:rPr lang="en-US" sz="2400" dirty="0"/>
              <a:t>Refer the installation PPT</a:t>
            </a:r>
          </a:p>
          <a:p>
            <a:r>
              <a:rPr lang="en-US" sz="2400" dirty="0"/>
              <a:t>To download MongoDB package: </a:t>
            </a:r>
            <a:r>
              <a:rPr lang="en-US" sz="2400" dirty="0">
                <a:solidFill>
                  <a:srgbClr val="00B050"/>
                </a:solidFill>
              </a:rPr>
              <a:t>npm install </a:t>
            </a:r>
            <a:r>
              <a:rPr lang="en-US" sz="2400" dirty="0" err="1">
                <a:solidFill>
                  <a:srgbClr val="00B050"/>
                </a:solidFill>
              </a:rPr>
              <a:t>mongodb</a:t>
            </a:r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/>
              <a:t>Node.js can use this module to manipulate MongoDB databases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6E86E-55DC-4102-9C55-93B30C7AEEE8}"/>
              </a:ext>
            </a:extLst>
          </p:cNvPr>
          <p:cNvSpPr txBox="1"/>
          <p:nvPr/>
        </p:nvSpPr>
        <p:spPr>
          <a:xfrm>
            <a:off x="373225" y="6170225"/>
            <a:ext cx="257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https://docs.mongodb.com/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471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MongoDB CRUD Operations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Operations</a:t>
            </a:r>
          </a:p>
          <a:p>
            <a:r>
              <a:rPr lang="en-US" dirty="0"/>
              <a:t>Read Operations</a:t>
            </a:r>
          </a:p>
          <a:p>
            <a:r>
              <a:rPr lang="en-US" dirty="0"/>
              <a:t>Update Operations</a:t>
            </a:r>
          </a:p>
          <a:p>
            <a:r>
              <a:rPr lang="en-US" dirty="0"/>
              <a:t>Delete Operations</a:t>
            </a: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330AF-D60D-4D1C-A3AB-185E4E6DD06B}"/>
              </a:ext>
            </a:extLst>
          </p:cNvPr>
          <p:cNvSpPr txBox="1"/>
          <p:nvPr/>
        </p:nvSpPr>
        <p:spPr>
          <a:xfrm>
            <a:off x="373225" y="6170225"/>
            <a:ext cx="257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https://docs.mongodb.com/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60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Start the MongoDB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Command: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mongod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--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dbpath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"path where to initiate DB"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		</a:t>
            </a:r>
            <a:r>
              <a:rPr lang="en-US" sz="1400" i="1" dirty="0">
                <a:solidFill>
                  <a:srgbClr val="00B050"/>
                </a:solidFill>
              </a:rPr>
              <a:t>E.g.: </a:t>
            </a:r>
            <a:r>
              <a:rPr lang="en-US" sz="1400" i="1" dirty="0" err="1">
                <a:solidFill>
                  <a:srgbClr val="00B050"/>
                </a:solidFill>
              </a:rPr>
              <a:t>mongod</a:t>
            </a:r>
            <a:r>
              <a:rPr lang="en-US" sz="1400" i="1" dirty="0">
                <a:solidFill>
                  <a:srgbClr val="00B050"/>
                </a:solidFill>
              </a:rPr>
              <a:t> --</a:t>
            </a:r>
            <a:r>
              <a:rPr lang="en-US" sz="1400" i="1" dirty="0" err="1">
                <a:solidFill>
                  <a:srgbClr val="00B050"/>
                </a:solidFill>
              </a:rPr>
              <a:t>dbpath</a:t>
            </a:r>
            <a:r>
              <a:rPr lang="en-US" sz="1400" i="1" dirty="0">
                <a:solidFill>
                  <a:srgbClr val="00B050"/>
                </a:solidFill>
              </a:rPr>
              <a:t> "C:\Users\Vijaya\Desktop\AP_Web\NodeJS\MongoDB"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 create a database in MongoDB, start by creating a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MongoClient</a:t>
            </a:r>
            <a:r>
              <a:rPr lang="en-US" sz="2400" dirty="0"/>
              <a:t> object, then specify a connection URL with the </a:t>
            </a:r>
            <a:r>
              <a:rPr lang="en-US" dirty="0"/>
              <a:t>correct IP address </a:t>
            </a:r>
            <a:r>
              <a:rPr lang="en-US" sz="2400" dirty="0"/>
              <a:t>and the name of the database you want to create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MongoDB will create the database if it does not exist, and make a connection to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C771B-F764-42DA-9DFE-1EEC354021CF}"/>
              </a:ext>
            </a:extLst>
          </p:cNvPr>
          <p:cNvSpPr txBox="1"/>
          <p:nvPr/>
        </p:nvSpPr>
        <p:spPr>
          <a:xfrm>
            <a:off x="373225" y="6170225"/>
            <a:ext cx="257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https://docs.mongodb.com/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916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Create the Database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210" y="1315065"/>
            <a:ext cx="8093581" cy="45259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9B6F4F-5ED5-466F-99FD-60B164940368}"/>
              </a:ext>
            </a:extLst>
          </p:cNvPr>
          <p:cNvSpPr txBox="1"/>
          <p:nvPr/>
        </p:nvSpPr>
        <p:spPr>
          <a:xfrm>
            <a:off x="373225" y="6170225"/>
            <a:ext cx="257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https://docs.mongodb.com/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202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Create the Collection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8229600" cy="44881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A3D77-AFE3-42F6-8DB6-FAA64064DAEC}"/>
              </a:ext>
            </a:extLst>
          </p:cNvPr>
          <p:cNvSpPr txBox="1"/>
          <p:nvPr/>
        </p:nvSpPr>
        <p:spPr>
          <a:xfrm>
            <a:off x="373225" y="6170225"/>
            <a:ext cx="257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https://docs.mongodb.com/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85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Create Operations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4514"/>
            <a:ext cx="8229600" cy="38440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7BD1E1-E4DA-46BD-9D42-B7691508601A}"/>
              </a:ext>
            </a:extLst>
          </p:cNvPr>
          <p:cNvSpPr txBox="1"/>
          <p:nvPr/>
        </p:nvSpPr>
        <p:spPr>
          <a:xfrm>
            <a:off x="373225" y="6170225"/>
            <a:ext cx="257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https://docs.mongodb.com/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33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Read Operations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627" y="1417638"/>
            <a:ext cx="7942746" cy="45259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8A646C-5EAF-46E9-BD2B-1A1DC982CD74}"/>
              </a:ext>
            </a:extLst>
          </p:cNvPr>
          <p:cNvSpPr txBox="1"/>
          <p:nvPr/>
        </p:nvSpPr>
        <p:spPr>
          <a:xfrm>
            <a:off x="373225" y="6170225"/>
            <a:ext cx="257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https://docs.mongodb.com/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1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274DD-BA3F-48B3-9133-BC2E01E3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489D85-68B7-4F82-BF66-1D5D856B7EAE}"/>
              </a:ext>
            </a:extLst>
          </p:cNvPr>
          <p:cNvSpPr txBox="1">
            <a:spLocks/>
          </p:cNvSpPr>
          <p:nvPr/>
        </p:nvSpPr>
        <p:spPr>
          <a:xfrm>
            <a:off x="530257" y="720855"/>
            <a:ext cx="8083485" cy="58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View book details: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E8E34E-7D4D-40C9-8E41-3FCCEC73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10" y="1392368"/>
            <a:ext cx="6491321" cy="47447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842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Update Operations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5765"/>
            <a:ext cx="8229600" cy="29464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4EC8B-AA95-4CA8-8859-018D982AA5DC}"/>
              </a:ext>
            </a:extLst>
          </p:cNvPr>
          <p:cNvSpPr txBox="1"/>
          <p:nvPr/>
        </p:nvSpPr>
        <p:spPr>
          <a:xfrm>
            <a:off x="373225" y="6170225"/>
            <a:ext cx="257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https://docs.mongodb.com/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299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Delete Operations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58854"/>
            <a:ext cx="8229600" cy="35172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F5E0F-D456-4B83-BC90-9B003094D467}"/>
              </a:ext>
            </a:extLst>
          </p:cNvPr>
          <p:cNvSpPr txBox="1"/>
          <p:nvPr/>
        </p:nvSpPr>
        <p:spPr>
          <a:xfrm>
            <a:off x="373225" y="6170225"/>
            <a:ext cx="257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https://docs.mongodb.com/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0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Drop the Collection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4064"/>
            <a:ext cx="8229600" cy="39466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09AF3-57A1-49D6-9D6A-0F31109745DD}"/>
              </a:ext>
            </a:extLst>
          </p:cNvPr>
          <p:cNvSpPr txBox="1"/>
          <p:nvPr/>
        </p:nvSpPr>
        <p:spPr>
          <a:xfrm>
            <a:off x="373225" y="6170225"/>
            <a:ext cx="257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https://docs.mongodb.com/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589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Drop the Database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90698"/>
            <a:ext cx="8229600" cy="30567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677D5-AD8D-4C95-AFEB-003664F62E0B}"/>
              </a:ext>
            </a:extLst>
          </p:cNvPr>
          <p:cNvSpPr txBox="1"/>
          <p:nvPr/>
        </p:nvSpPr>
        <p:spPr>
          <a:xfrm>
            <a:off x="373225" y="6170225"/>
            <a:ext cx="257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</a:rPr>
              <a:t>Source: </a:t>
            </a:r>
            <a:r>
              <a:rPr lang="fr-FR" sz="12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https://docs.mongodb.com/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980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2B30-96E9-4983-AC78-0DB5B633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ambria"/>
              </a:rPr>
              <a:t>Use Case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131BF-53AF-4986-93F9-AF086CBD8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24" y="1281241"/>
            <a:ext cx="7689352" cy="5182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 Server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3FC46-DEFC-4B1F-85C1-D359FE98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FB043-7EF1-461A-8A99-7764552B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06" y="1729095"/>
            <a:ext cx="4863588" cy="45487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3890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99DD-24E1-44B4-B528-6334A372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A48C8D-A154-4921-A921-1862AE7C25FC}"/>
              </a:ext>
            </a:extLst>
          </p:cNvPr>
          <p:cNvSpPr txBox="1">
            <a:spLocks/>
          </p:cNvSpPr>
          <p:nvPr/>
        </p:nvSpPr>
        <p:spPr>
          <a:xfrm>
            <a:off x="727324" y="911528"/>
            <a:ext cx="7689352" cy="51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Mongoose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AA465-F090-4AAC-A0B4-D563C564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02" y="1554162"/>
            <a:ext cx="6871797" cy="357694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9800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53BA4-203F-4FA4-BBBA-B043FBF5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0104E4-9A80-4C03-9E07-8F51B837D004}"/>
              </a:ext>
            </a:extLst>
          </p:cNvPr>
          <p:cNvSpPr txBox="1">
            <a:spLocks/>
          </p:cNvSpPr>
          <p:nvPr/>
        </p:nvSpPr>
        <p:spPr>
          <a:xfrm>
            <a:off x="727324" y="478909"/>
            <a:ext cx="7689352" cy="51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Routes for Accessing Book Data via Restful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CA7563-3C5C-4A29-A3C0-6D7121DB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41" y="997206"/>
            <a:ext cx="4900918" cy="51971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4698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ICP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C66026-BEE2-45F4-895D-8B39E8983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refer steps in the lesson plan</a:t>
            </a:r>
          </a:p>
        </p:txBody>
      </p:sp>
    </p:spTree>
    <p:extLst>
      <p:ext uri="{BB962C8B-B14F-4D97-AF65-F5344CB8AC3E}">
        <p14:creationId xmlns:p14="http://schemas.microsoft.com/office/powerpoint/2010/main" val="946524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70F2-25D0-48D6-9C5B-86FE7D37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book details: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5C05C-7A88-411F-BF08-43E5A256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CA044-F2D2-4514-A335-CC41B5B7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7" y="1859695"/>
            <a:ext cx="4218495" cy="30285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37C152-A97D-44B8-8724-1608ED848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632" y="1004887"/>
            <a:ext cx="2756309" cy="47381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2017A5-8227-45D6-AC14-D564A2EAB23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24402" y="3373946"/>
            <a:ext cx="447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360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76FC6-C881-4346-8B9F-FD7B8B88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book details: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D9E9-A149-4B48-9619-97D0217D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93DD3-8D24-4B81-9E65-2CD026CE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9" y="2219088"/>
            <a:ext cx="3756161" cy="27205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DF256-F8F7-4B7C-AA30-04DD537B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83688"/>
            <a:ext cx="4247854" cy="1791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98E989-56AA-4A8C-9C43-E1ABB8A47E7D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4209170" y="3579366"/>
            <a:ext cx="36283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50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FB10B-912B-496B-AB16-C13FC003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95ACE-D1C2-4548-9574-34EB24D26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9814"/>
            <a:ext cx="8074058" cy="1736887"/>
          </a:xfrm>
        </p:spPr>
        <p:txBody>
          <a:bodyPr/>
          <a:lstStyle/>
          <a:p>
            <a:r>
              <a:rPr lang="en-US" dirty="0"/>
              <a:t>MEAN is a web development solution completely based on full stack JavaScript</a:t>
            </a:r>
          </a:p>
          <a:p>
            <a:r>
              <a:rPr lang="en-US" dirty="0"/>
              <a:t>The name is an acronym, standing for MongoDB, Express, Angular, and Node.js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FCBF1-B710-4974-A60A-6DD13A33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952D7F-16D0-49C9-BC78-5E15A88F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4" y="3429000"/>
            <a:ext cx="4174975" cy="2348423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A3629-20D5-4065-B5EA-DA3F1E89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2" y="3066702"/>
            <a:ext cx="4100343" cy="305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26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https://www.w3schools.com/nodejs/default.asp</a:t>
            </a:r>
            <a:endParaRPr lang="en-US" dirty="0"/>
          </a:p>
          <a:p>
            <a:r>
              <a:rPr lang="en-US" dirty="0">
                <a:hlinkClick r:id="rId3"/>
              </a:rPr>
              <a:t>https://nodejs.org/en/</a:t>
            </a:r>
            <a:endParaRPr lang="en-US" dirty="0"/>
          </a:p>
          <a:p>
            <a:r>
              <a:rPr lang="en-US" dirty="0">
                <a:hlinkClick r:id="rId4"/>
              </a:rPr>
              <a:t>https://nodeschool.io/</a:t>
            </a:r>
            <a:endParaRPr lang="en-US" dirty="0"/>
          </a:p>
          <a:p>
            <a:r>
              <a:rPr lang="en-US" dirty="0">
                <a:hlinkClick r:id="rId5"/>
              </a:rPr>
              <a:t>https://www.tutorialspoint.com/nodejs/nodejs_introduction.htm</a:t>
            </a:r>
            <a:endParaRPr lang="en-US" dirty="0"/>
          </a:p>
          <a:p>
            <a:r>
              <a:rPr lang="en-US" dirty="0">
                <a:hlinkClick r:id="rId6"/>
              </a:rPr>
              <a:t>https://www.mongodb.com/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https://www.youtube.com/watch?v=0vPt7GI-2kc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9AD1C-9C27-4116-B98D-FA17683E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2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C45F-A932-4E04-9C30-3B2DA6C6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7C5C3-C10B-4BB0-BCEA-5A7C063A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45912-50B6-4CA0-B7D7-DAEF5A94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22" y="1332220"/>
            <a:ext cx="6986357" cy="45149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7078F3-5743-493B-AD6D-92611349E6EA}"/>
              </a:ext>
            </a:extLst>
          </p:cNvPr>
          <p:cNvSpPr/>
          <p:nvPr/>
        </p:nvSpPr>
        <p:spPr>
          <a:xfrm>
            <a:off x="381785" y="6121022"/>
            <a:ext cx="1760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226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Source – </a:t>
            </a:r>
            <a:r>
              <a:rPr lang="en-US" sz="1400" dirty="0">
                <a:solidFill>
                  <a:srgbClr val="29A8FF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indeed.com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9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8AA4-543A-4F4B-A6BA-5400CC0F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47E8D-F290-4D26-AB97-0889B71BF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A6B51-584B-47DF-A19A-ACAEAC5CABE2}"/>
              </a:ext>
            </a:extLst>
          </p:cNvPr>
          <p:cNvSpPr/>
          <p:nvPr/>
        </p:nvSpPr>
        <p:spPr>
          <a:xfrm>
            <a:off x="457200" y="1311374"/>
            <a:ext cx="2807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2017 GitHub survey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4F466-94A7-438E-9336-2E486253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06" y="1773040"/>
            <a:ext cx="6266786" cy="43580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4E4521-3DCE-4408-8CAA-82809286D5A0}"/>
              </a:ext>
            </a:extLst>
          </p:cNvPr>
          <p:cNvSpPr/>
          <p:nvPr/>
        </p:nvSpPr>
        <p:spPr>
          <a:xfrm>
            <a:off x="278090" y="6347096"/>
            <a:ext cx="32295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2226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Source – </a:t>
            </a:r>
            <a:r>
              <a:rPr lang="en-US" sz="1200" dirty="0">
                <a:solidFill>
                  <a:srgbClr val="222635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https://octoverse.github.com/2017/</a:t>
            </a:r>
            <a:r>
              <a:rPr lang="en-US" sz="1200" dirty="0">
                <a:solidFill>
                  <a:srgbClr val="2226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071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9825-81D7-459C-9292-4E7A066B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50E9A-CD3B-47BD-8031-76088739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8A63-AB99-094D-874B-7C6430332091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0812F-2A22-46F3-A78F-1EA3C612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03" y="1985621"/>
            <a:ext cx="4313087" cy="42196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8A9190-50F1-4E03-83F6-340A0E1DB9F3}"/>
              </a:ext>
            </a:extLst>
          </p:cNvPr>
          <p:cNvSpPr/>
          <p:nvPr/>
        </p:nvSpPr>
        <p:spPr>
          <a:xfrm>
            <a:off x="278090" y="6347096"/>
            <a:ext cx="62417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2226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Source – </a:t>
            </a:r>
            <a:r>
              <a:rPr lang="en-US" sz="1200" dirty="0">
                <a:solidFill>
                  <a:srgbClr val="222635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https://dzone.com/articles/5-reasons-to-choose-meanjs-stack-when-building-you</a:t>
            </a:r>
            <a:r>
              <a:rPr lang="en-US" sz="1200" dirty="0">
                <a:solidFill>
                  <a:srgbClr val="22263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A1848-4DB0-43B4-9EF4-39BA68012CDF}"/>
              </a:ext>
            </a:extLst>
          </p:cNvPr>
          <p:cNvSpPr/>
          <p:nvPr/>
        </p:nvSpPr>
        <p:spPr>
          <a:xfrm>
            <a:off x="457200" y="1311374"/>
            <a:ext cx="3858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2018 Stack Overflow survey</a:t>
            </a:r>
          </a:p>
        </p:txBody>
      </p:sp>
    </p:spTree>
    <p:extLst>
      <p:ext uri="{BB962C8B-B14F-4D97-AF65-F5344CB8AC3E}">
        <p14:creationId xmlns:p14="http://schemas.microsoft.com/office/powerpoint/2010/main" val="2506458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</TotalTime>
  <Words>2135</Words>
  <Application>Microsoft Office PowerPoint</Application>
  <PresentationFormat>On-screen Show (4:3)</PresentationFormat>
  <Paragraphs>333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Cambria</vt:lpstr>
      <vt:lpstr>Georgia</vt:lpstr>
      <vt:lpstr>Helvetica</vt:lpstr>
      <vt:lpstr>Wingdings 2</vt:lpstr>
      <vt:lpstr>Office Theme</vt:lpstr>
      <vt:lpstr>Custom Design</vt:lpstr>
      <vt:lpstr>1_Custom Design</vt:lpstr>
      <vt:lpstr>Web Programming</vt:lpstr>
      <vt:lpstr>Overview</vt:lpstr>
      <vt:lpstr>Use Case-Library Management System</vt:lpstr>
      <vt:lpstr>PowerPoint Presentation</vt:lpstr>
      <vt:lpstr>PowerPoint Presentation</vt:lpstr>
      <vt:lpstr>What Is MEAN</vt:lpstr>
      <vt:lpstr>Why MEAN</vt:lpstr>
      <vt:lpstr>Why MEAN</vt:lpstr>
      <vt:lpstr>Why MEAN</vt:lpstr>
      <vt:lpstr>What is Node.js?</vt:lpstr>
      <vt:lpstr>Evented I/O for JavaScript</vt:lpstr>
      <vt:lpstr>Server-Side JavaScript</vt:lpstr>
      <vt:lpstr>Google's V8 JavaScript Engine</vt:lpstr>
      <vt:lpstr>Why Node.js?</vt:lpstr>
      <vt:lpstr>Why Node.js use event-based?</vt:lpstr>
      <vt:lpstr>Blocking vs Non-Blocking</vt:lpstr>
      <vt:lpstr>Blocking</vt:lpstr>
      <vt:lpstr>Non-Blocking</vt:lpstr>
      <vt:lpstr>What Can Node.js Do?</vt:lpstr>
      <vt:lpstr>Where to Use Node.js?</vt:lpstr>
      <vt:lpstr>Node.js Installation</vt:lpstr>
      <vt:lpstr>Start with Node.js</vt:lpstr>
      <vt:lpstr>Node.js Modules</vt:lpstr>
      <vt:lpstr>A Few built-in Modules</vt:lpstr>
      <vt:lpstr>Hello World example</vt:lpstr>
      <vt:lpstr>HTTP Module</vt:lpstr>
      <vt:lpstr>HTTP Module</vt:lpstr>
      <vt:lpstr>URL Module</vt:lpstr>
      <vt:lpstr>Events Module</vt:lpstr>
      <vt:lpstr>Events Module</vt:lpstr>
      <vt:lpstr>File System Module</vt:lpstr>
      <vt:lpstr>File System Module</vt:lpstr>
      <vt:lpstr>Node.js Packages and Package Managers</vt:lpstr>
      <vt:lpstr>NPM</vt:lpstr>
      <vt:lpstr>Download the NPM Package</vt:lpstr>
      <vt:lpstr>package.json</vt:lpstr>
      <vt:lpstr>Express Framework </vt:lpstr>
      <vt:lpstr>Express gives ease of functionality</vt:lpstr>
      <vt:lpstr>Express Framework </vt:lpstr>
      <vt:lpstr>Routes and Middleware</vt:lpstr>
      <vt:lpstr>Express – hello world code</vt:lpstr>
      <vt:lpstr>Introduction to MongoDB</vt:lpstr>
      <vt:lpstr>MongoDB with NodeJS</vt:lpstr>
      <vt:lpstr>MongoDB CRUD Operations</vt:lpstr>
      <vt:lpstr>Start the MongoDB Server</vt:lpstr>
      <vt:lpstr>Create the Database</vt:lpstr>
      <vt:lpstr>Create the Collection</vt:lpstr>
      <vt:lpstr>Create Operations</vt:lpstr>
      <vt:lpstr>Read Operations</vt:lpstr>
      <vt:lpstr>Update Operations</vt:lpstr>
      <vt:lpstr>Delete Operations</vt:lpstr>
      <vt:lpstr>Drop the Collection</vt:lpstr>
      <vt:lpstr>Drop the Database</vt:lpstr>
      <vt:lpstr>Use Case</vt:lpstr>
      <vt:lpstr>PowerPoint Presentation</vt:lpstr>
      <vt:lpstr>PowerPoint Presentation</vt:lpstr>
      <vt:lpstr>ICP</vt:lpstr>
      <vt:lpstr>Update book details:</vt:lpstr>
      <vt:lpstr>Delete book details:</vt:lpstr>
      <vt:lpstr>References</vt:lpstr>
    </vt:vector>
  </TitlesOfParts>
  <Company>University of Missouri - Kansas 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UMKC Faculty and Staff</dc:creator>
  <cp:lastModifiedBy>Yeruva, Vijaya Kumari (UMKC-Student)</cp:lastModifiedBy>
  <cp:revision>102</cp:revision>
  <dcterms:created xsi:type="dcterms:W3CDTF">2014-01-29T16:55:47Z</dcterms:created>
  <dcterms:modified xsi:type="dcterms:W3CDTF">2020-06-30T18:38:48Z</dcterms:modified>
</cp:coreProperties>
</file>